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9" r:id="rId4"/>
    <p:sldId id="265" r:id="rId5"/>
    <p:sldId id="266" r:id="rId6"/>
    <p:sldId id="267" r:id="rId7"/>
    <p:sldId id="268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IN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Powder Rolling, Extrusion, and Forging</a:t>
            </a:r>
            <a:endParaRPr lang="en-IN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4864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IN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Powder Rolling </a:t>
            </a:r>
            <a:endParaRPr lang="en-IN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Powders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can be compressed in a rolling mill operation to form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metal strip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stock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 The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process is usually set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up to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run continuously </a:t>
            </a:r>
            <a:r>
              <a:rPr lang="en-IN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IN" smtClean="0">
                <a:latin typeface="Times New Roman" pitchFamily="18" charset="0"/>
                <a:cs typeface="Times New Roman" pitchFamily="18" charset="0"/>
              </a:rPr>
              <a:t>semi continuously,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as shown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 figure (1). The metallic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powders are compacted between rolls into a green strip that is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fed directly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into a sintering furnace. It is then cold rolled and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resintered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06971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08" y="665018"/>
            <a:ext cx="7485624" cy="4592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990600" y="5440096"/>
            <a:ext cx="73134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latin typeface="Times New Roman"/>
                <a:ea typeface="Times New Roman"/>
              </a:rPr>
              <a:t>Figure (6) </a:t>
            </a:r>
            <a:r>
              <a:rPr lang="en-US" sz="2200" dirty="0">
                <a:latin typeface="Times New Roman"/>
                <a:ea typeface="Times New Roman"/>
              </a:rPr>
              <a:t>Connecting rods manufactured by powder forging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4160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Autofit/>
          </a:bodyPr>
          <a:lstStyle/>
          <a:p>
            <a:r>
              <a:rPr lang="en-IN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Figure (1): Powder rolling</a:t>
            </a:r>
            <a:r>
              <a:rPr lang="en-IN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 (1) powders </a:t>
            </a:r>
            <a:r>
              <a:rPr lang="en-IN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are fed </a:t>
            </a:r>
            <a:r>
              <a:rPr lang="en-IN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lang="en-IN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compaction rolls </a:t>
            </a:r>
            <a:r>
              <a:rPr lang="en-IN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to form a </a:t>
            </a:r>
            <a:r>
              <a:rPr lang="en-IN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green strip</a:t>
            </a:r>
            <a:r>
              <a:rPr lang="en-IN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; (2) sintering</a:t>
            </a:r>
            <a:r>
              <a:rPr lang="en-IN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; (</a:t>
            </a:r>
            <a:r>
              <a:rPr lang="en-IN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3) cold rolling; </a:t>
            </a:r>
            <a:r>
              <a:rPr lang="en-IN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and (4</a:t>
            </a:r>
            <a:r>
              <a:rPr lang="en-IN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IN" sz="2000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resintering</a:t>
            </a:r>
            <a:r>
              <a:rPr lang="en-IN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1219200"/>
            <a:ext cx="8279462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9776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381000"/>
            <a:ext cx="8382000" cy="6172200"/>
          </a:xfrm>
        </p:spPr>
        <p:txBody>
          <a:bodyPr>
            <a:noAutofit/>
          </a:bodyPr>
          <a:lstStyle/>
          <a:p>
            <a:pPr marL="113030" marR="109220" indent="448945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Processes occurring during powder rolling are shown in Fig. </a:t>
            </a:r>
            <a:r>
              <a:rPr lang="en-US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2. </a:t>
            </a: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In a region 1, there is a non- compacted loose powder material. When passing into the second zone, characterized by an angle </a:t>
            </a:r>
            <a:r>
              <a:rPr lang="en-US" sz="2000" i="1" dirty="0">
                <a:latin typeface="Times New Roman" pitchFamily="18" charset="0"/>
                <a:ea typeface="Times New Roman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, the compacting process induced by friction between contra-rotating rolls and powder particles starts to be performed. </a:t>
            </a:r>
            <a:endParaRPr lang="en-US" sz="20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13030" marR="109220" indent="448945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applied forces reach the maximum values in the narrowest point between the rolls. In contrast to rolling of compact materials, the acting pressure increases slowly at</a:t>
            </a:r>
            <a:r>
              <a:rPr lang="en-US" sz="2000" spc="-1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first</a:t>
            </a:r>
            <a:r>
              <a:rPr lang="en-US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marL="113030" marR="109220" indent="448945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13030" marR="109220" indent="448945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13030" marR="109220" indent="448945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13030" marR="109220" indent="448945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13030" marR="109220" indent="448945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13030" marR="109220" indent="448945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13030" marR="109220" indent="448945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13030" marR="109220" indent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13030" marR="109220" indent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Times New Roman"/>
              <a:ea typeface="Times New Roman"/>
            </a:endParaRPr>
          </a:p>
          <a:p>
            <a:pPr marL="113030" marR="109220" indent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Times New Roman"/>
              <a:ea typeface="Times New Roman"/>
            </a:endParaRPr>
          </a:p>
          <a:p>
            <a:pPr marL="113030" marR="109220" indent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Times New Roman"/>
                <a:ea typeface="Times New Roman"/>
              </a:rPr>
              <a:t>Figure (2) </a:t>
            </a:r>
            <a:r>
              <a:rPr lang="en-US" sz="2000" dirty="0">
                <a:latin typeface="Times New Roman"/>
                <a:ea typeface="Times New Roman"/>
              </a:rPr>
              <a:t>Powder in the rolling gap: region 1 – non-compacted powder, region 2 – zone of powder compaction</a:t>
            </a:r>
            <a:endParaRPr lang="en-US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013" y="2895600"/>
            <a:ext cx="406146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1428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pPr lvl="0" algn="just">
              <a:buFont typeface="Wingdings" pitchFamily="2" charset="2"/>
              <a:buChar char="§"/>
            </a:pPr>
            <a:r>
              <a:rPr lang="en-I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Powder Extrusion </a:t>
            </a:r>
          </a:p>
          <a:p>
            <a:pPr marL="113030" marR="107950" indent="448945" algn="just">
              <a:lnSpc>
                <a:spcPct val="150000"/>
              </a:lnSpc>
              <a:spcBef>
                <a:spcPts val="585"/>
              </a:spcBef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This is a procedure of metal powder compaction or semi-products, manufactured by pre- pressing, or possibly by pre-sintering, in a continuous strand. The process can be carried out at a normal or elevated temperature (sintering temperature). In the case of extrusion pressing at room temperature, a mixture of powder and a </a:t>
            </a:r>
            <a:r>
              <a:rPr lang="en-US" sz="2400" dirty="0" err="1">
                <a:latin typeface="Times New Roman"/>
                <a:ea typeface="Times New Roman"/>
              </a:rPr>
              <a:t>plastificator</a:t>
            </a:r>
            <a:r>
              <a:rPr lang="en-US" sz="2400" dirty="0">
                <a:latin typeface="Times New Roman"/>
                <a:ea typeface="Times New Roman"/>
              </a:rPr>
              <a:t> is pressed through a nozzle into rods or tubular forms. A </a:t>
            </a:r>
            <a:r>
              <a:rPr lang="en-US" sz="2400" dirty="0" err="1">
                <a:latin typeface="Times New Roman"/>
                <a:ea typeface="Times New Roman"/>
              </a:rPr>
              <a:t>plastificator</a:t>
            </a:r>
            <a:r>
              <a:rPr lang="en-US" sz="2400" dirty="0">
                <a:latin typeface="Times New Roman"/>
                <a:ea typeface="Times New Roman"/>
              </a:rPr>
              <a:t> is an additive, usually an organic substance (e.g. wax, methylcellulose, synthetic resin, etc.), which is added to metal powders in order to form a plastic pasty material suitable for forming. A principle scheme of the direct and </a:t>
            </a:r>
            <a:r>
              <a:rPr lang="en-US" sz="2400" dirty="0" err="1">
                <a:latin typeface="Times New Roman"/>
                <a:ea typeface="Times New Roman"/>
              </a:rPr>
              <a:t>undirect</a:t>
            </a:r>
            <a:r>
              <a:rPr lang="en-US" sz="2400" dirty="0">
                <a:latin typeface="Times New Roman"/>
                <a:ea typeface="Times New Roman"/>
              </a:rPr>
              <a:t> way of extrusion is shown in Fig. </a:t>
            </a:r>
            <a:r>
              <a:rPr lang="en-US" sz="2400" dirty="0" smtClean="0">
                <a:latin typeface="Times New Roman"/>
                <a:ea typeface="Times New Roman"/>
              </a:rPr>
              <a:t>4.</a:t>
            </a:r>
            <a:endParaRPr lang="en-US" sz="2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7026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8382000" cy="3680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685800" y="4876800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5890" marR="135255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Times New Roman"/>
                <a:ea typeface="Times New Roman"/>
              </a:rPr>
              <a:t>Figure (4) </a:t>
            </a:r>
            <a:r>
              <a:rPr lang="en-US" sz="2400" dirty="0">
                <a:latin typeface="Times New Roman"/>
                <a:ea typeface="Times New Roman"/>
              </a:rPr>
              <a:t>Extrusion methods: a) </a:t>
            </a:r>
            <a:r>
              <a:rPr lang="en-US" sz="2400" dirty="0" err="1">
                <a:latin typeface="Times New Roman"/>
                <a:ea typeface="Times New Roman"/>
              </a:rPr>
              <a:t>undirect</a:t>
            </a:r>
            <a:r>
              <a:rPr lang="en-US" sz="2400" dirty="0">
                <a:latin typeface="Times New Roman"/>
                <a:ea typeface="Times New Roman"/>
              </a:rPr>
              <a:t> extrusion; b) direct </a:t>
            </a:r>
            <a:r>
              <a:rPr lang="en-US" sz="2400" dirty="0" smtClean="0">
                <a:latin typeface="Times New Roman"/>
                <a:ea typeface="Times New Roman"/>
              </a:rPr>
              <a:t>extrusion.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55822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600" dirty="0" smtClean="0">
                <a:latin typeface="Times New Roman"/>
                <a:ea typeface="Times New Roman"/>
              </a:rPr>
              <a:t>The extrusion technology is used for all materials which can be processed using powder metallurgy procedures. These are cemented carbides, high-temperature materials with high hardness and especially technical ceramics. A pressing mixture contains 20 – 30 % of a </a:t>
            </a:r>
            <a:r>
              <a:rPr lang="en-US" sz="2600" dirty="0" err="1" smtClean="0">
                <a:latin typeface="Times New Roman"/>
                <a:ea typeface="Times New Roman"/>
              </a:rPr>
              <a:t>plastificator</a:t>
            </a:r>
            <a:r>
              <a:rPr lang="en-US" sz="2600" dirty="0" smtClean="0">
                <a:latin typeface="Times New Roman"/>
                <a:ea typeface="Times New Roman"/>
              </a:rPr>
              <a:t> which has to be removed prior to the actual sintering. The compacting pressure is performed using e.g. a piston  or a screw. Fine powders require higher pressures than for coarse powders extrusion, because more joints occur, which are fractured and welded repeatedly during the process. A schematic depiction of a powder material extrusion machine is shown in Fig.</a:t>
            </a:r>
            <a:r>
              <a:rPr lang="en-US" sz="2600" spc="-65" dirty="0" smtClean="0">
                <a:latin typeface="Times New Roman"/>
                <a:ea typeface="Times New Roman"/>
              </a:rPr>
              <a:t> </a:t>
            </a:r>
            <a:r>
              <a:rPr lang="en-US" sz="2600" dirty="0" smtClean="0">
                <a:latin typeface="Times New Roman"/>
                <a:ea typeface="Times New Roman"/>
              </a:rPr>
              <a:t>5.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51147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57200"/>
            <a:ext cx="463359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609600" y="5557023"/>
            <a:ext cx="7696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imes New Roman"/>
                <a:ea typeface="Times New Roman"/>
              </a:rPr>
              <a:t>Figure (5) </a:t>
            </a:r>
            <a:r>
              <a:rPr lang="en-US" sz="2000" dirty="0">
                <a:latin typeface="Times New Roman"/>
                <a:ea typeface="Times New Roman"/>
              </a:rPr>
              <a:t>Schematic depiction of the powder material extrusion machine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23951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Powder Forging </a:t>
            </a:r>
          </a:p>
          <a:p>
            <a:pPr lvl="0" algn="just">
              <a:lnSpc>
                <a:spcPct val="150000"/>
              </a:lnSpc>
            </a:pPr>
            <a:r>
              <a:rPr lang="en-IN"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Forging is an important metal forming process. In powder forging, the starting </a:t>
            </a:r>
            <a:r>
              <a:rPr lang="en-IN" sz="25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workpart</a:t>
            </a:r>
            <a:r>
              <a:rPr lang="en-IN"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is a powder metallurgy part preformed to proper size by pressing and sintering. Advantages of this approach are: </a:t>
            </a:r>
            <a:endParaRPr lang="en-IN" sz="25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IN" sz="2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1) densification of the PM part, </a:t>
            </a:r>
            <a:endParaRPr lang="en-IN" sz="25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IN" sz="2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2) lower tooling costs and fewer forging ‘‘hits’’ (and therefore higher production rate) because the starting </a:t>
            </a:r>
            <a:r>
              <a:rPr lang="en-IN" sz="25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workpart</a:t>
            </a:r>
            <a:r>
              <a:rPr lang="en-IN"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is preformed, and </a:t>
            </a:r>
            <a:endParaRPr lang="en-IN" sz="25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IN" sz="2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3) reduced material waste.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43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533400"/>
            <a:ext cx="8305800" cy="5867400"/>
          </a:xfrm>
        </p:spPr>
        <p:txBody>
          <a:bodyPr>
            <a:noAutofit/>
          </a:bodyPr>
          <a:lstStyle/>
          <a:p>
            <a:pPr marL="113030" marR="109220" indent="448945" algn="just">
              <a:lnSpc>
                <a:spcPct val="120000"/>
              </a:lnSpc>
              <a:spcBef>
                <a:spcPts val="585"/>
              </a:spcBef>
              <a:spcAft>
                <a:spcPts val="0"/>
              </a:spcAft>
            </a:pPr>
            <a:r>
              <a:rPr lang="en-US" sz="2100" dirty="0">
                <a:latin typeface="Times New Roman"/>
                <a:ea typeface="Times New Roman"/>
              </a:rPr>
              <a:t>This technology combines powder metallurgy advantages with die forging processes.  This  way quite complicated shapes with high density (up to 99.5 %) and product accuracy can be produced (Fig. </a:t>
            </a:r>
            <a:r>
              <a:rPr lang="en-US" sz="2100" dirty="0" smtClean="0">
                <a:latin typeface="Times New Roman"/>
                <a:ea typeface="Times New Roman"/>
              </a:rPr>
              <a:t>6).</a:t>
            </a:r>
          </a:p>
          <a:p>
            <a:pPr marL="113030" marR="109220" indent="448945" algn="just">
              <a:lnSpc>
                <a:spcPct val="120000"/>
              </a:lnSpc>
              <a:spcBef>
                <a:spcPts val="585"/>
              </a:spcBef>
              <a:spcAft>
                <a:spcPts val="0"/>
              </a:spcAft>
            </a:pPr>
            <a:r>
              <a:rPr lang="en-US" sz="2100" dirty="0" smtClean="0">
                <a:latin typeface="Times New Roman"/>
                <a:ea typeface="Times New Roman"/>
              </a:rPr>
              <a:t> </a:t>
            </a:r>
            <a:r>
              <a:rPr lang="en-US" sz="2100" dirty="0">
                <a:latin typeface="Times New Roman"/>
                <a:ea typeface="Times New Roman"/>
              </a:rPr>
              <a:t>In general, either forging of a non-sintered compact (i.e. powder forging) or of a sintered compact, mostly in a hot protective atmosphere, can be performed. </a:t>
            </a:r>
            <a:endParaRPr lang="en-US" sz="2100" dirty="0" smtClean="0">
              <a:latin typeface="Times New Roman"/>
              <a:ea typeface="Times New Roman"/>
            </a:endParaRPr>
          </a:p>
          <a:p>
            <a:pPr marL="113030" marR="109220" indent="448945" algn="just">
              <a:lnSpc>
                <a:spcPct val="120000"/>
              </a:lnSpc>
              <a:spcBef>
                <a:spcPts val="585"/>
              </a:spcBef>
              <a:spcAft>
                <a:spcPts val="0"/>
              </a:spcAft>
            </a:pPr>
            <a:r>
              <a:rPr lang="en-US" sz="2100" dirty="0" smtClean="0">
                <a:latin typeface="Times New Roman"/>
                <a:ea typeface="Times New Roman"/>
              </a:rPr>
              <a:t>Technological </a:t>
            </a:r>
            <a:r>
              <a:rPr lang="en-US" sz="2100" dirty="0">
                <a:latin typeface="Times New Roman"/>
                <a:ea typeface="Times New Roman"/>
              </a:rPr>
              <a:t>operations of forging:</a:t>
            </a:r>
          </a:p>
          <a:p>
            <a:pPr marR="109220" lvl="0" algn="just">
              <a:lnSpc>
                <a:spcPct val="120000"/>
              </a:lnSpc>
              <a:spcBef>
                <a:spcPts val="295"/>
              </a:spcBef>
              <a:buSzPts val="1100"/>
              <a:buFont typeface="Wingdings" pitchFamily="2" charset="2"/>
              <a:buChar char="q"/>
              <a:tabLst>
                <a:tab pos="385445" algn="l"/>
              </a:tabLst>
            </a:pPr>
            <a:r>
              <a:rPr lang="en-US" sz="2100" dirty="0">
                <a:latin typeface="Times New Roman"/>
                <a:ea typeface="Times New Roman"/>
              </a:rPr>
              <a:t>preparation of a powder mixture – mixing of powder metal with pressing additives (lubricants, graphite,</a:t>
            </a:r>
            <a:r>
              <a:rPr lang="en-US" sz="2100" spc="-15" dirty="0">
                <a:latin typeface="Times New Roman"/>
                <a:ea typeface="Times New Roman"/>
              </a:rPr>
              <a:t> </a:t>
            </a:r>
            <a:r>
              <a:rPr lang="en-US" sz="2100" dirty="0">
                <a:latin typeface="Times New Roman"/>
                <a:ea typeface="Times New Roman"/>
              </a:rPr>
              <a:t>etc.);</a:t>
            </a:r>
          </a:p>
          <a:p>
            <a:pPr lvl="0" algn="just">
              <a:lnSpc>
                <a:spcPct val="120000"/>
              </a:lnSpc>
              <a:spcBef>
                <a:spcPts val="295"/>
              </a:spcBef>
              <a:buSzPts val="1100"/>
              <a:buFont typeface="Wingdings" pitchFamily="2" charset="2"/>
              <a:buChar char="q"/>
              <a:tabLst>
                <a:tab pos="385445" algn="l"/>
              </a:tabLst>
            </a:pPr>
            <a:r>
              <a:rPr lang="en-US" sz="2100" dirty="0">
                <a:latin typeface="Times New Roman"/>
                <a:ea typeface="Times New Roman"/>
              </a:rPr>
              <a:t>pressing of</a:t>
            </a:r>
            <a:r>
              <a:rPr lang="en-US" sz="2100" spc="-25" dirty="0">
                <a:latin typeface="Times New Roman"/>
                <a:ea typeface="Times New Roman"/>
              </a:rPr>
              <a:t> </a:t>
            </a:r>
            <a:r>
              <a:rPr lang="en-US" sz="2100" dirty="0">
                <a:latin typeface="Times New Roman"/>
                <a:ea typeface="Times New Roman"/>
              </a:rPr>
              <a:t>preforms;</a:t>
            </a:r>
          </a:p>
          <a:p>
            <a:pPr algn="just">
              <a:lnSpc>
                <a:spcPct val="120000"/>
              </a:lnSpc>
              <a:spcBef>
                <a:spcPts val="295"/>
              </a:spcBef>
              <a:buSzPts val="1100"/>
              <a:buFont typeface="Wingdings" pitchFamily="2" charset="2"/>
              <a:buChar char="q"/>
              <a:tabLst>
                <a:tab pos="385445" algn="l"/>
              </a:tabLst>
            </a:pPr>
            <a:r>
              <a:rPr lang="en-US" sz="2100" dirty="0">
                <a:latin typeface="Times New Roman"/>
                <a:ea typeface="Times New Roman"/>
              </a:rPr>
              <a:t>heating in order to remove lubricant under a protective</a:t>
            </a:r>
            <a:r>
              <a:rPr lang="en-US" sz="2100" spc="-95" dirty="0">
                <a:latin typeface="Times New Roman"/>
                <a:ea typeface="Times New Roman"/>
              </a:rPr>
              <a:t> </a:t>
            </a:r>
            <a:r>
              <a:rPr lang="en-US" sz="2100" dirty="0">
                <a:latin typeface="Times New Roman"/>
                <a:ea typeface="Times New Roman"/>
              </a:rPr>
              <a:t>atmosphere;</a:t>
            </a:r>
          </a:p>
          <a:p>
            <a:pPr lvl="0" algn="just">
              <a:lnSpc>
                <a:spcPct val="120000"/>
              </a:lnSpc>
              <a:spcBef>
                <a:spcPts val="305"/>
              </a:spcBef>
              <a:buSzPts val="1100"/>
              <a:buFont typeface="Wingdings" pitchFamily="2" charset="2"/>
              <a:buChar char="q"/>
              <a:tabLst>
                <a:tab pos="385445" algn="l"/>
              </a:tabLst>
            </a:pPr>
            <a:r>
              <a:rPr lang="en-US" sz="2100" dirty="0">
                <a:latin typeface="Times New Roman"/>
                <a:ea typeface="Times New Roman"/>
              </a:rPr>
              <a:t>sintering (in the case of a sintered compact</a:t>
            </a:r>
            <a:r>
              <a:rPr lang="en-US" sz="2100" spc="-100" dirty="0">
                <a:latin typeface="Times New Roman"/>
                <a:ea typeface="Times New Roman"/>
              </a:rPr>
              <a:t> </a:t>
            </a:r>
            <a:r>
              <a:rPr lang="en-US" sz="2100" dirty="0">
                <a:latin typeface="Times New Roman"/>
                <a:ea typeface="Times New Roman"/>
              </a:rPr>
              <a:t>forging);</a:t>
            </a:r>
          </a:p>
          <a:p>
            <a:pPr lvl="0" algn="just">
              <a:lnSpc>
                <a:spcPct val="120000"/>
              </a:lnSpc>
              <a:spcBef>
                <a:spcPts val="295"/>
              </a:spcBef>
              <a:buSzPts val="1100"/>
              <a:buFont typeface="Wingdings" pitchFamily="2" charset="2"/>
              <a:buChar char="q"/>
              <a:tabLst>
                <a:tab pos="385445" algn="l"/>
              </a:tabLst>
            </a:pPr>
            <a:r>
              <a:rPr lang="en-US" sz="2100" dirty="0">
                <a:latin typeface="Times New Roman"/>
                <a:ea typeface="Times New Roman"/>
              </a:rPr>
              <a:t>forging;</a:t>
            </a:r>
          </a:p>
          <a:p>
            <a:pPr lvl="0" algn="just">
              <a:lnSpc>
                <a:spcPct val="120000"/>
              </a:lnSpc>
              <a:spcBef>
                <a:spcPts val="310"/>
              </a:spcBef>
              <a:buSzPts val="1100"/>
              <a:buFont typeface="Wingdings" pitchFamily="2" charset="2"/>
              <a:buChar char="q"/>
              <a:tabLst>
                <a:tab pos="385445" algn="l"/>
              </a:tabLst>
            </a:pPr>
            <a:r>
              <a:rPr lang="en-US" sz="2100" dirty="0">
                <a:latin typeface="Times New Roman"/>
                <a:ea typeface="Times New Roman"/>
              </a:rPr>
              <a:t>finishing operations (heat treatment, smoothing</a:t>
            </a:r>
            <a:r>
              <a:rPr lang="en-US" sz="2100" spc="-80" dirty="0">
                <a:latin typeface="Times New Roman"/>
                <a:ea typeface="Times New Roman"/>
              </a:rPr>
              <a:t> </a:t>
            </a:r>
            <a:r>
              <a:rPr lang="en-US" sz="2100" dirty="0">
                <a:latin typeface="Times New Roman"/>
                <a:ea typeface="Times New Roman"/>
              </a:rPr>
              <a:t>etc</a:t>
            </a:r>
            <a:r>
              <a:rPr lang="en-US" sz="2100" dirty="0" smtClean="0">
                <a:latin typeface="Times New Roman"/>
                <a:ea typeface="Times New Roman"/>
              </a:rPr>
              <a:t>.).</a:t>
            </a:r>
            <a:endParaRPr lang="en-US" sz="21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90246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3038</TotalTime>
  <Words>710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انقلاب</vt:lpstr>
      <vt:lpstr>Powder Rolling, Extrusion, and Forging</vt:lpstr>
      <vt:lpstr>Figure (1): Powder rolling: (1) powders are fed through compaction rolls to form a green strip; (2) sintering; (3) cold rolling; and (4) resintering.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 sona</dc:creator>
  <cp:lastModifiedBy>Maher</cp:lastModifiedBy>
  <cp:revision>27</cp:revision>
  <dcterms:created xsi:type="dcterms:W3CDTF">2006-08-16T00:00:00Z</dcterms:created>
  <dcterms:modified xsi:type="dcterms:W3CDTF">2021-06-26T18:59:45Z</dcterms:modified>
</cp:coreProperties>
</file>